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83" r:id="rId3"/>
    <p:sldId id="273" r:id="rId4"/>
    <p:sldId id="278" r:id="rId5"/>
    <p:sldId id="282" r:id="rId6"/>
    <p:sldId id="279" r:id="rId7"/>
    <p:sldId id="275" r:id="rId8"/>
    <p:sldId id="284" r:id="rId9"/>
    <p:sldId id="277" r:id="rId10"/>
    <p:sldId id="274" r:id="rId11"/>
    <p:sldId id="281" r:id="rId12"/>
    <p:sldId id="280" r:id="rId13"/>
    <p:sldId id="264" r:id="rId14"/>
  </p:sldIdLst>
  <p:sldSz cx="12192000" cy="6858000"/>
  <p:notesSz cx="6797675" cy="987266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76" y="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653A8E2-6EF9-4B01-9692-235E1531842E}" type="datetimeFigureOut">
              <a:rPr lang="lv-LV" altLang="lv-LV"/>
              <a:pPr>
                <a:defRPr/>
              </a:pPr>
              <a:t>27.06.2023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4EDB5F8-E53D-4DB5-8FBC-ACBB438DA0C9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8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874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3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EDD5B64-20C0-4AA3-A24B-D7BB7B182D4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4818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3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CA498B3-7EEF-41A8-B857-0BAD4530704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0882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3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C081559-520A-4928-983F-7576AC69544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6436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3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3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6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6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909A0ED-A7EA-4195-A8DE-E2F95D9D955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1858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128A917-2769-4F8B-B82D-7D67F678E1A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36639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F448F53-C4A6-44C3-94FF-52CC7708DAB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3096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1" y="272978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7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1" y="1435122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2AAEF37-4FEE-4A10-A1B0-D7691BB8F37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5376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8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776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F7595B7-811E-43AB-960B-E258185DD8A2}" type="datetime1">
              <a:rPr lang="en-US" altLang="lv-LV"/>
              <a:pPr>
                <a:defRPr/>
              </a:pPr>
              <a:t>6/27/2023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A8048BA-D8F4-467B-A390-7D77FE64AA8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209800" y="3254375"/>
            <a:ext cx="7772400" cy="2008188"/>
          </a:xfrm>
        </p:spPr>
        <p:txBody>
          <a:bodyPr/>
          <a:lstStyle/>
          <a:p>
            <a:pPr>
              <a:defRPr/>
            </a:pPr>
            <a:r>
              <a:rPr lang="lv-LV" altLang="lv-LV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Valsts policijas īstenotie pasākumi </a:t>
            </a:r>
            <a:br>
              <a:rPr lang="lv-LV" altLang="lv-LV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lv-LV" altLang="lv-LV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akcīzes nelegālā tirgus un </a:t>
            </a:r>
            <a:br>
              <a:rPr lang="lv-LV" altLang="lv-LV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lv-LV" altLang="lv-LV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nelegālās ražošanas novēršanā</a:t>
            </a: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lv-LV" altLang="lv-LV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Rīga, 2023.gada 28.jūnijs</a:t>
            </a:r>
          </a:p>
        </p:txBody>
      </p:sp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85F735FF-3BD7-1EAA-60EE-3357C5B88B4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82704" y="0"/>
            <a:ext cx="3226591" cy="30905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511550" y="381000"/>
            <a:ext cx="6699250" cy="1036638"/>
          </a:xfrm>
        </p:spPr>
        <p:txBody>
          <a:bodyPr/>
          <a:lstStyle/>
          <a:p>
            <a:pPr algn="ctr">
              <a:defRPr/>
            </a:pPr>
            <a:r>
              <a:rPr lang="lv-LV" altLang="lv-LV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Atklātas nelegālās cigarešu un alkohola ražotnes un nelegālās degvielas </a:t>
            </a:r>
            <a:r>
              <a:rPr lang="lv-LV" altLang="lv-LV" dirty="0" err="1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uzpildes</a:t>
            </a:r>
            <a:r>
              <a:rPr lang="lv-LV" altLang="lv-LV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stacijas</a:t>
            </a:r>
          </a:p>
        </p:txBody>
      </p:sp>
      <p:sp>
        <p:nvSpPr>
          <p:cNvPr id="18435" name="Satura vietturis 2"/>
          <p:cNvSpPr>
            <a:spLocks noGrp="1"/>
          </p:cNvSpPr>
          <p:nvPr>
            <p:ph idx="1"/>
          </p:nvPr>
        </p:nvSpPr>
        <p:spPr>
          <a:xfrm>
            <a:off x="2707721" y="1830575"/>
            <a:ext cx="7818511" cy="4646425"/>
          </a:xfrm>
        </p:spPr>
        <p:txBody>
          <a:bodyPr/>
          <a:lstStyle/>
          <a:p>
            <a:pPr>
              <a:defRPr/>
            </a:pPr>
            <a:r>
              <a:rPr lang="lv-LV" altLang="lv-LV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2022.gadā: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lv-LV" altLang="lv-LV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3 nelegālas cigarešu ražotnes;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lv-LV" altLang="lv-LV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1 nelegāla elektronisko cigarešu un nikotīna saturošo šķidrumu ražotne;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lv-LV" altLang="lv-LV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4 nelegālas alkohola ražotnes;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lv-LV" altLang="lv-LV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9 nelegālas degvielas </a:t>
            </a:r>
            <a:r>
              <a:rPr lang="lv-LV" altLang="lv-LV" dirty="0" err="1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uzpildes</a:t>
            </a:r>
            <a:r>
              <a:rPr lang="lv-LV" altLang="lv-LV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stacijas.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lv-LV" altLang="lv-LV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lv-LV" altLang="lv-LV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2023.gada 5 mēnešos: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lv-LV" altLang="lv-LV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 nelegālas cigarešu ražotnes;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lv-LV" altLang="lv-LV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7 nelegālas alkohola ražotnes;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lv-LV" altLang="lv-LV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3 nelegālas degvielas </a:t>
            </a:r>
            <a:r>
              <a:rPr lang="lv-LV" altLang="lv-LV" dirty="0" err="1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uzpildes</a:t>
            </a:r>
            <a:r>
              <a:rPr lang="lv-LV" altLang="lv-LV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stacijas.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lv-LV" altLang="lv-LV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9872666" y="6324600"/>
            <a:ext cx="490537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3B7277-F23B-473C-BB27-C8737FD71ACE}" type="slidenum">
              <a:rPr lang="en-US" altLang="lv-LV" sz="100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48665161-3954-9BCD-7ECC-8D1944BFCA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2454" y="0"/>
            <a:ext cx="2003156" cy="19186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Virsraksts 1"/>
          <p:cNvSpPr>
            <a:spLocks noGrp="1"/>
          </p:cNvSpPr>
          <p:nvPr>
            <p:ph type="title"/>
          </p:nvPr>
        </p:nvSpPr>
        <p:spPr>
          <a:xfrm>
            <a:off x="3432178" y="381000"/>
            <a:ext cx="6778625" cy="1036638"/>
          </a:xfrm>
        </p:spPr>
        <p:txBody>
          <a:bodyPr/>
          <a:lstStyle/>
          <a:p>
            <a:pPr algn="ctr"/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legālās alkohola ražotnēs tika ražots nelegāls alkohols</a:t>
            </a:r>
          </a:p>
        </p:txBody>
      </p:sp>
      <p:sp>
        <p:nvSpPr>
          <p:cNvPr id="22532" name="Slaida numura vietturis 5"/>
          <p:cNvSpPr>
            <a:spLocks noGrp="1"/>
          </p:cNvSpPr>
          <p:nvPr>
            <p:ph type="sldNum" sz="quarter" idx="13"/>
          </p:nvPr>
        </p:nvSpPr>
        <p:spPr bwMode="auto">
          <a:xfrm>
            <a:off x="9872666" y="6324600"/>
            <a:ext cx="490537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50E07A6-2F78-472A-9B13-43B7E71BBE69}" type="slidenum">
              <a:rPr lang="en-US" altLang="lv-LV" smtClean="0"/>
              <a:pPr/>
              <a:t>11</a:t>
            </a:fld>
            <a:endParaRPr lang="en-US" altLang="lv-LV"/>
          </a:p>
        </p:txBody>
      </p:sp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98E9AEC4-EE53-BB62-7F87-A66BAEE3036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2454" y="0"/>
            <a:ext cx="2003156" cy="19186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531" name="Satura vietturis 2"/>
          <p:cNvSpPr>
            <a:spLocks noGrp="1"/>
          </p:cNvSpPr>
          <p:nvPr>
            <p:ph idx="1"/>
          </p:nvPr>
        </p:nvSpPr>
        <p:spPr>
          <a:xfrm>
            <a:off x="2459594" y="1524003"/>
            <a:ext cx="9059010" cy="500438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Šī gada aprīlī kriminālprocesa ietvaros tika veiktas kratīšanas 2 legālās alkohola ražotnēs, kurās tika konstatēta nelegāla alkohola ražošana. Abiem uzņēmumiem ir anulētas «Apstiprināta akcīzes preču noliktavas turētāja darbībai» licences.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</a:pPr>
            <a:endParaRPr lang="lv-LV" alt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Tika aizturēta organizēta noziedzīga grupa, kas bija izveidojusi dažādas shēmas savas noziedzīgās darbības realizēšanai;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Izņemtas divas kravas automašīnas, kas tika izmantotas nelikumīgā alkoholisko dzērienu (etilspirta) pārvadāšanā;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Izņemti 4000 litri nelikumīgi realizētā etilspirta;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Izņemta 181 gab. 0.5 litru tilpuma pudele ar alkoholu;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Izņemta 181 gab. 0.5 l tilpuma pudele ar etilspirtu saturošu šķidrumu 32%;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Izņemti 686 litri 53% alkohola;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Izņemti 877 litri 33.4% alkohola;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Izņemti 579 litri 45.5% alkohola;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Izņemti 72 litri  63% alkohola;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Aizturētas 6 personas, no kurām 3 personas tika apcietinātas.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Virsraksts 1"/>
          <p:cNvSpPr>
            <a:spLocks noGrp="1"/>
          </p:cNvSpPr>
          <p:nvPr>
            <p:ph type="title"/>
          </p:nvPr>
        </p:nvSpPr>
        <p:spPr>
          <a:xfrm>
            <a:off x="3405188" y="381000"/>
            <a:ext cx="6805612" cy="1036638"/>
          </a:xfrm>
        </p:spPr>
        <p:txBody>
          <a:bodyPr/>
          <a:lstStyle/>
          <a:p>
            <a:br>
              <a:rPr lang="lv-LV" altLang="lv-LV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lv-LV">
                <a:latin typeface="Times New Roman" panose="02020603050405020304" pitchFamily="18" charset="0"/>
                <a:cs typeface="Times New Roman" panose="02020603050405020304" pitchFamily="18" charset="0"/>
              </a:rPr>
              <a:t>Tendences</a:t>
            </a:r>
          </a:p>
        </p:txBody>
      </p:sp>
      <p:sp>
        <p:nvSpPr>
          <p:cNvPr id="23556" name="Slaida numura vietturis 5"/>
          <p:cNvSpPr>
            <a:spLocks noGrp="1"/>
          </p:cNvSpPr>
          <p:nvPr>
            <p:ph type="sldNum" sz="quarter" idx="13"/>
          </p:nvPr>
        </p:nvSpPr>
        <p:spPr bwMode="auto">
          <a:xfrm>
            <a:off x="9899650" y="6324600"/>
            <a:ext cx="46355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A5708B1-3118-4B78-8FDE-387CC3C78C8E}" type="slidenum">
              <a:rPr lang="en-US" altLang="lv-LV" smtClean="0"/>
              <a:pPr/>
              <a:t>12</a:t>
            </a:fld>
            <a:endParaRPr lang="en-US" altLang="lv-LV"/>
          </a:p>
        </p:txBody>
      </p:sp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D01268BB-3EA7-A102-6C69-8D43B35F30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2454" y="0"/>
            <a:ext cx="2003156" cy="19186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483" name="Satura vietturis 2"/>
          <p:cNvSpPr>
            <a:spLocks noGrp="1"/>
          </p:cNvSpPr>
          <p:nvPr>
            <p:ph idx="1"/>
          </p:nvPr>
        </p:nvSpPr>
        <p:spPr>
          <a:xfrm>
            <a:off x="2197395" y="1576391"/>
            <a:ext cx="9562214" cy="490060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lv-LV" altLang="lv-LV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Tradicionālo cigarešu lietošana jauniešu vidū ir kritusies; pieaug jauno smēķēšanas līdzekļu lietošana; 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lv-LV" altLang="lv-LV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Nelegālā alkohola aprites jomā būtisku vietu ieņem pašdarinātā alkohola tirdzniecība; 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lv-LV" altLang="lv-LV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Patērētāji ir mainījuši paradumus un vairāk ir sākuši lietot pašizgatavotus dzērienus kā alu, sidrus un vīnus;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lv-LV" altLang="lv-LV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“Točkās” tiek realizētas legālās akcīzes preces, kā arī taksometru pakalpojumu sniedzēji nodarbojas ar nelikumīgu legālo akcīzes preču tirgošanu laikā, kad tirdzniecības vietas ir slēgtas;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lv-LV" altLang="lv-LV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Legālās alkohola ražotnēs tiek ražots nelegāls alkohols;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lv-LV" altLang="lv-LV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Tika konstatētas cigaretes ar viltotām Baltkrievijas akcīzes markām, kas tiek līmētas uz nelikumīgi saražotām cigaretēm, lai sadārdzinātu preces cenu;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lv-LV" altLang="lv-LV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Kurjerdienestu</a:t>
            </a:r>
            <a:r>
              <a:rPr lang="lv-LV" altLang="lv-LV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pakalpojumi tiek izmantoti nelegālu tabakas izstrādājumu pārsūtīšanai</a:t>
            </a:r>
            <a:r>
              <a:rPr lang="lv-LV" altLang="lv-LV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/saņemšanai.</a:t>
            </a:r>
          </a:p>
          <a:p>
            <a:pPr algn="just">
              <a:lnSpc>
                <a:spcPct val="95000"/>
              </a:lnSpc>
              <a:defRPr/>
            </a:pPr>
            <a:endParaRPr lang="lv-LV" altLang="lv-LV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95000"/>
              </a:lnSpc>
              <a:buFont typeface="Symbol" panose="05050102010706020507" pitchFamily="18" charset="2"/>
              <a:buChar char=""/>
              <a:defRPr/>
            </a:pPr>
            <a:endParaRPr lang="lv-LV" altLang="lv-LV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defRPr/>
            </a:pPr>
            <a:endParaRPr lang="lv-LV" altLang="lv-LV" sz="1800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09800" y="4956178"/>
            <a:ext cx="7772400" cy="1166813"/>
          </a:xfrm>
        </p:spPr>
        <p:txBody>
          <a:bodyPr/>
          <a:lstStyle/>
          <a:p>
            <a:pPr>
              <a:defRPr/>
            </a:pPr>
            <a:r>
              <a:rPr lang="lv-LV" altLang="lv-LV" sz="1600" b="1" dirty="0">
                <a:ea typeface="MS PGothic" panose="020B0600070205080204" pitchFamily="34" charset="-128"/>
              </a:rPr>
              <a:t>Pēteris Bauska</a:t>
            </a:r>
          </a:p>
          <a:p>
            <a:pPr>
              <a:spcBef>
                <a:spcPts val="1200"/>
              </a:spcBef>
              <a:defRPr/>
            </a:pPr>
            <a:r>
              <a:rPr lang="lv-LV" altLang="lv-LV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Valsts policijas Galvenā kriminālpolicijas pārvaldes </a:t>
            </a:r>
          </a:p>
          <a:p>
            <a:pPr>
              <a:defRPr/>
            </a:pPr>
            <a:r>
              <a:rPr lang="lv-LV" altLang="lv-LV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Organizētās noziedzības smago un sērijveida noziegumu apkarošanas pārvaldes priekšnieks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209800" y="3376613"/>
            <a:ext cx="7772400" cy="63976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lv-LV" altLang="lv-LV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Paldies par uzmanību!</a:t>
            </a:r>
          </a:p>
        </p:txBody>
      </p:sp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BF9029BF-9192-1A03-17B1-551414C17FC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96373" y="331"/>
            <a:ext cx="3199253" cy="30643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Virsraksts 1"/>
          <p:cNvSpPr>
            <a:spLocks noGrp="1"/>
          </p:cNvSpPr>
          <p:nvPr>
            <p:ph type="title"/>
          </p:nvPr>
        </p:nvSpPr>
        <p:spPr>
          <a:xfrm>
            <a:off x="2984204" y="324293"/>
            <a:ext cx="6858000" cy="1036638"/>
          </a:xfrm>
        </p:spPr>
        <p:txBody>
          <a:bodyPr/>
          <a:lstStyle/>
          <a:p>
            <a:pPr algn="ctr"/>
            <a:r>
              <a:rPr lang="lv-LV" alt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Valsts policijā reģistrētie noziedzīgie nodarījumi un uzsāktie kriminālprocesi nelegālas akcīzes preču aprites jomā</a:t>
            </a:r>
            <a:br>
              <a:rPr lang="lv-LV" alt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alt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Slaida numura vietturis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533D693-0EDC-426A-B209-8B04DED5F83F}" type="slidenum">
              <a:rPr lang="en-US" altLang="lv-LV" smtClean="0"/>
              <a:pPr/>
              <a:t>2</a:t>
            </a:fld>
            <a:endParaRPr lang="en-US" altLang="lv-LV"/>
          </a:p>
        </p:txBody>
      </p:sp>
      <p:graphicFrame>
        <p:nvGraphicFramePr>
          <p:cNvPr id="13316" name="Satura vietturi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298150"/>
              </p:ext>
            </p:extLst>
          </p:nvPr>
        </p:nvGraphicFramePr>
        <p:xfrm>
          <a:off x="2794006" y="1261694"/>
          <a:ext cx="7137397" cy="2807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913463" imgH="2664183" progId="Excel.Chart.8">
                  <p:embed/>
                </p:oleObj>
              </mc:Choice>
              <mc:Fallback>
                <p:oleObj r:id="rId2" imgW="6913463" imgH="2664183" progId="Excel.Chart.8">
                  <p:embed/>
                  <p:pic>
                    <p:nvPicPr>
                      <p:cNvPr id="0" name="Satura vietturis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6" y="1261694"/>
                        <a:ext cx="7137397" cy="2807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Diagramma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161446"/>
              </p:ext>
            </p:extLst>
          </p:nvPr>
        </p:nvGraphicFramePr>
        <p:xfrm>
          <a:off x="2794006" y="4162421"/>
          <a:ext cx="7137397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6913463" imgH="2408129" progId="Excel.Chart.8">
                  <p:embed/>
                </p:oleObj>
              </mc:Choice>
              <mc:Fallback>
                <p:oleObj r:id="rId4" imgW="6913463" imgH="2408129" progId="Excel.Chart.8">
                  <p:embed/>
                  <p:pic>
                    <p:nvPicPr>
                      <p:cNvPr id="0" name="Diagramma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6" y="4162421"/>
                        <a:ext cx="7137397" cy="2657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6018E876-EC42-441B-BCC3-87ED5EA75F2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2454" y="0"/>
            <a:ext cx="2003156" cy="19186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300413" y="509591"/>
            <a:ext cx="6096000" cy="1036637"/>
          </a:xfrm>
        </p:spPr>
        <p:txBody>
          <a:bodyPr/>
          <a:lstStyle/>
          <a:p>
            <a:pPr algn="ctr">
              <a:defRPr/>
            </a:pPr>
            <a:r>
              <a:rPr lang="lv-LV" altLang="lv-LV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Valsts policijas darba rezultāti saistībā ar nelegālu cigarešu apriti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5DA82F-67FA-48FD-8018-45CD0FC1E66E}" type="slidenum">
              <a:rPr lang="en-US" altLang="lv-LV" sz="100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4C419E47-287E-E7BF-09D9-777BD2ADF0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2454" y="0"/>
            <a:ext cx="2003156" cy="19186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4340" name="Diagram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669042"/>
              </p:ext>
            </p:extLst>
          </p:nvPr>
        </p:nvGraphicFramePr>
        <p:xfrm>
          <a:off x="2402958" y="1587470"/>
          <a:ext cx="7848526" cy="4734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754953" imgH="4170025" progId="Excel.Chart.8">
                  <p:embed/>
                </p:oleObj>
              </mc:Choice>
              <mc:Fallback>
                <p:oleObj r:id="rId3" imgW="6754953" imgH="4170025" progId="Excel.Chart.8">
                  <p:embed/>
                  <p:pic>
                    <p:nvPicPr>
                      <p:cNvPr id="0" name="Diagramma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2958" y="1587470"/>
                        <a:ext cx="7848526" cy="47348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Virsraksts 1"/>
          <p:cNvSpPr>
            <a:spLocks noGrp="1"/>
          </p:cNvSpPr>
          <p:nvPr>
            <p:ph type="title"/>
          </p:nvPr>
        </p:nvSpPr>
        <p:spPr>
          <a:xfrm>
            <a:off x="3340103" y="381000"/>
            <a:ext cx="6519863" cy="1036638"/>
          </a:xfrm>
        </p:spPr>
        <p:txBody>
          <a:bodyPr/>
          <a:lstStyle/>
          <a:p>
            <a:pPr algn="ctr"/>
            <a:br>
              <a:rPr lang="lv-LV" altLang="lv-LV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lv-LV">
                <a:latin typeface="Times New Roman" panose="02020603050405020304" pitchFamily="18" charset="0"/>
                <a:cs typeface="Times New Roman" panose="02020603050405020304" pitchFamily="18" charset="0"/>
              </a:rPr>
              <a:t>Populārākie izņemto</a:t>
            </a:r>
            <a:r>
              <a:rPr lang="lv-LV" altLang="lv-LV">
                <a:cs typeface="Times New Roman" panose="02020603050405020304" pitchFamily="18" charset="0"/>
              </a:rPr>
              <a:t> </a:t>
            </a:r>
            <a:r>
              <a:rPr lang="lv-LV" altLang="lv-LV">
                <a:latin typeface="Times New Roman" panose="02020603050405020304" pitchFamily="18" charset="0"/>
                <a:cs typeface="Times New Roman" panose="02020603050405020304" pitchFamily="18" charset="0"/>
              </a:rPr>
              <a:t>nelegālo cigarešu zīmoli</a:t>
            </a:r>
          </a:p>
        </p:txBody>
      </p:sp>
      <p:sp>
        <p:nvSpPr>
          <p:cNvPr id="15363" name="Satura vietturis 2"/>
          <p:cNvSpPr>
            <a:spLocks noGrp="1"/>
          </p:cNvSpPr>
          <p:nvPr>
            <p:ph idx="1"/>
          </p:nvPr>
        </p:nvSpPr>
        <p:spPr>
          <a:xfrm>
            <a:off x="3100391" y="1752603"/>
            <a:ext cx="6759575" cy="437356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altLang="lv-LV" i="1">
                <a:ea typeface="MS PGothic" panose="020B0600070205080204" pitchFamily="34" charset="-128"/>
              </a:rPr>
              <a:t>Marlboro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altLang="lv-LV" i="1">
                <a:ea typeface="MS PGothic" panose="020B0600070205080204" pitchFamily="34" charset="-128"/>
              </a:rPr>
              <a:t>NZ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altLang="lv-LV" i="1">
                <a:ea typeface="MS PGothic" panose="020B0600070205080204" pitchFamily="34" charset="-128"/>
              </a:rPr>
              <a:t>Premjer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altLang="lv-LV" i="1">
                <a:ea typeface="MS PGothic" panose="020B0600070205080204" pitchFamily="34" charset="-128"/>
              </a:rPr>
              <a:t>Winston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altLang="lv-LV" i="1">
                <a:ea typeface="MS PGothic" panose="020B0600070205080204" pitchFamily="34" charset="-128"/>
              </a:rPr>
              <a:t>Queen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altLang="lv-LV" i="1">
                <a:ea typeface="MS PGothic" panose="020B0600070205080204" pitchFamily="34" charset="-128"/>
              </a:rPr>
              <a:t>Rothmans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altLang="lv-LV" i="1">
                <a:ea typeface="MS PGothic" panose="020B0600070205080204" pitchFamily="34" charset="-128"/>
              </a:rPr>
              <a:t>Prince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altLang="lv-LV" i="1">
                <a:ea typeface="MS PGothic" panose="020B0600070205080204" pitchFamily="34" charset="-128"/>
              </a:rPr>
              <a:t>Minsk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altLang="lv-LV" i="1">
                <a:ea typeface="MS PGothic" panose="020B0600070205080204" pitchFamily="34" charset="-128"/>
              </a:rPr>
              <a:t>L&amp;M</a:t>
            </a:r>
          </a:p>
        </p:txBody>
      </p:sp>
      <p:sp>
        <p:nvSpPr>
          <p:cNvPr id="15364" name="Slaida numura vietturis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FE17D63-CB24-4F96-BD3D-7841BD10BE0F}" type="slidenum">
              <a:rPr lang="en-US" altLang="lv-LV" smtClean="0"/>
              <a:pPr/>
              <a:t>4</a:t>
            </a:fld>
            <a:endParaRPr lang="en-US" altLang="lv-LV"/>
          </a:p>
        </p:txBody>
      </p:sp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38CBDFCD-A0D8-2885-9B28-EFBE95274B2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2454" y="0"/>
            <a:ext cx="2003156" cy="19186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Virsraksts 1"/>
          <p:cNvSpPr>
            <a:spLocks noGrp="1"/>
          </p:cNvSpPr>
          <p:nvPr>
            <p:ph type="title"/>
          </p:nvPr>
        </p:nvSpPr>
        <p:spPr>
          <a:xfrm>
            <a:off x="4114800" y="381000"/>
            <a:ext cx="6096000" cy="1036638"/>
          </a:xfrm>
        </p:spPr>
        <p:txBody>
          <a:bodyPr/>
          <a:lstStyle/>
          <a:p>
            <a:pPr algn="ctr"/>
            <a:r>
              <a:rPr lang="lv-LV" altLang="lv-LV">
                <a:latin typeface="Times New Roman" panose="02020603050405020304" pitchFamily="18" charset="0"/>
                <a:cs typeface="Times New Roman" panose="02020603050405020304" pitchFamily="18" charset="0"/>
              </a:rPr>
              <a:t>NielsenIQ pētījums</a:t>
            </a:r>
          </a:p>
        </p:txBody>
      </p:sp>
      <p:sp>
        <p:nvSpPr>
          <p:cNvPr id="16388" name="Slaida numura vietturis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77F0057-D1EB-4D61-B229-C4A7E6F01F2B}" type="slidenum">
              <a:rPr lang="en-US" altLang="lv-LV" smtClean="0"/>
              <a:pPr/>
              <a:t>5</a:t>
            </a:fld>
            <a:endParaRPr lang="en-US" altLang="lv-LV"/>
          </a:p>
        </p:txBody>
      </p:sp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4AEE252C-4F00-7A95-D989-E87D09A457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28156" y="0"/>
            <a:ext cx="2003156" cy="19186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387" name="Satura vietturis 1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166004"/>
            <a:ext cx="9030110" cy="515859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340103" y="381000"/>
            <a:ext cx="6519863" cy="10366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Valsts policijas darba rezultāti saistībā ar nelegālu tabakas apriti</a:t>
            </a:r>
          </a:p>
        </p:txBody>
      </p:sp>
      <p:sp>
        <p:nvSpPr>
          <p:cNvPr id="17411" name="Slaida numura vietturis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F71031C-5706-45D6-804F-0ACA7156D962}" type="slidenum">
              <a:rPr lang="en-US" altLang="lv-LV" smtClean="0"/>
              <a:pPr/>
              <a:t>6</a:t>
            </a:fld>
            <a:endParaRPr lang="en-US" altLang="lv-LV"/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1D81DDF9-7249-E84A-4988-3117D1F350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2454" y="0"/>
            <a:ext cx="2003156" cy="19186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7412" name="Satura vietturi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515682"/>
              </p:ext>
            </p:extLst>
          </p:nvPr>
        </p:nvGraphicFramePr>
        <p:xfrm>
          <a:off x="2399119" y="1567124"/>
          <a:ext cx="7900286" cy="4757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7059780" imgH="4383404" progId="Excel.Chart.8">
                  <p:embed/>
                </p:oleObj>
              </mc:Choice>
              <mc:Fallback>
                <p:oleObj r:id="rId3" imgW="7059780" imgH="4383404" progId="Excel.Chart.8">
                  <p:embed/>
                  <p:pic>
                    <p:nvPicPr>
                      <p:cNvPr id="0" name="Satura vietturis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9119" y="1567124"/>
                        <a:ext cx="7900286" cy="4757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290888" y="309566"/>
            <a:ext cx="6096000" cy="1036637"/>
          </a:xfrm>
        </p:spPr>
        <p:txBody>
          <a:bodyPr/>
          <a:lstStyle/>
          <a:p>
            <a:pPr algn="ctr">
              <a:defRPr/>
            </a:pPr>
            <a:r>
              <a:rPr lang="lv-LV" altLang="lv-LV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Valsts policijas darba rezultāti saistībā ar nelegālu alkohola apriti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032078-3263-4CB0-A0F0-D1CB8747BFF4}" type="slidenum">
              <a:rPr lang="en-US" altLang="lv-LV" sz="100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E4571934-FCF5-E429-7687-26EACDBD8C3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2454" y="0"/>
            <a:ext cx="2003156" cy="19186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8436" name="Diagram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311365"/>
              </p:ext>
            </p:extLst>
          </p:nvPr>
        </p:nvGraphicFramePr>
        <p:xfrm>
          <a:off x="2152060" y="1487488"/>
          <a:ext cx="7722042" cy="483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950042" imgH="4310246" progId="Excel.Chart.8">
                  <p:embed/>
                </p:oleObj>
              </mc:Choice>
              <mc:Fallback>
                <p:oleObj r:id="rId3" imgW="6950042" imgH="4310246" progId="Excel.Chart.8">
                  <p:embed/>
                  <p:pic>
                    <p:nvPicPr>
                      <p:cNvPr id="0" name="Diagramma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060" y="1487488"/>
                        <a:ext cx="7722042" cy="4837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Virsraksts 1"/>
          <p:cNvSpPr>
            <a:spLocks noGrp="1"/>
          </p:cNvSpPr>
          <p:nvPr>
            <p:ph type="title"/>
          </p:nvPr>
        </p:nvSpPr>
        <p:spPr>
          <a:xfrm>
            <a:off x="3484566" y="381000"/>
            <a:ext cx="6726237" cy="1036638"/>
          </a:xfrm>
        </p:spPr>
        <p:txBody>
          <a:bodyPr/>
          <a:lstStyle/>
          <a:p>
            <a:pPr algn="ctr"/>
            <a:r>
              <a:rPr lang="lv-LV" altLang="lv-LV">
                <a:latin typeface="Times New Roman" panose="02020603050405020304" pitchFamily="18" charset="0"/>
                <a:cs typeface="Times New Roman" panose="02020603050405020304" pitchFamily="18" charset="0"/>
              </a:rPr>
              <a:t>Apzināto (aktīvo) “točku” skaits</a:t>
            </a:r>
          </a:p>
        </p:txBody>
      </p:sp>
      <p:sp>
        <p:nvSpPr>
          <p:cNvPr id="19459" name="Slaida numura vietturis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38E7758-6FBA-41A0-AAE8-0DDFDFCFB801}" type="slidenum">
              <a:rPr lang="en-US" altLang="lv-LV" smtClean="0"/>
              <a:pPr/>
              <a:t>8</a:t>
            </a:fld>
            <a:endParaRPr lang="en-US" altLang="lv-LV"/>
          </a:p>
        </p:txBody>
      </p:sp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B49E3901-50D6-F45A-96C4-E5DFB9D5CC1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2454" y="0"/>
            <a:ext cx="2003156" cy="19186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9460" name="Satura vietturi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102784"/>
              </p:ext>
            </p:extLst>
          </p:nvPr>
        </p:nvGraphicFramePr>
        <p:xfrm>
          <a:off x="2448740" y="1291430"/>
          <a:ext cx="7609660" cy="49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858594" imgH="4279763" progId="Excel.Chart.8">
                  <p:embed/>
                </p:oleObj>
              </mc:Choice>
              <mc:Fallback>
                <p:oleObj r:id="rId3" imgW="6858594" imgH="4279763" progId="Excel.Chart.8">
                  <p:embed/>
                  <p:pic>
                    <p:nvPicPr>
                      <p:cNvPr id="0" name="Satura vietturis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8740" y="1291430"/>
                        <a:ext cx="7609660" cy="496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225800" y="309566"/>
            <a:ext cx="6096000" cy="1036637"/>
          </a:xfrm>
        </p:spPr>
        <p:txBody>
          <a:bodyPr/>
          <a:lstStyle/>
          <a:p>
            <a:pPr algn="ctr">
              <a:defRPr/>
            </a:pPr>
            <a:r>
              <a:rPr lang="lv-LV" altLang="lv-LV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Valsts policijas darba rezultāti saistībā ar nelegālu naftas produktu apriti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F36ED8-A199-47DC-91B1-B2F1E9F96A3C}" type="slidenum">
              <a:rPr lang="en-US" altLang="lv-LV" sz="100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3A3D35D1-E09F-7111-D1D6-66E57550E93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2454" y="0"/>
            <a:ext cx="2003156" cy="19186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20484" name="Diagram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7208249"/>
              </p:ext>
            </p:extLst>
          </p:nvPr>
        </p:nvGraphicFramePr>
        <p:xfrm>
          <a:off x="2224570" y="1346203"/>
          <a:ext cx="7826742" cy="5033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919560" imgH="4541914" progId="Excel.Chart.8">
                  <p:embed/>
                </p:oleObj>
              </mc:Choice>
              <mc:Fallback>
                <p:oleObj r:id="rId3" imgW="6919560" imgH="4541914" progId="Excel.Chart.8">
                  <p:embed/>
                  <p:pic>
                    <p:nvPicPr>
                      <p:cNvPr id="0" name="Diagramma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570" y="1346203"/>
                        <a:ext cx="7826742" cy="50333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1980</TotalTime>
  <Words>468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Verdana</vt:lpstr>
      <vt:lpstr>Wingdings</vt:lpstr>
      <vt:lpstr>89_Prezentacija_templateLV</vt:lpstr>
      <vt:lpstr>Microsoft Excel Chart</vt:lpstr>
      <vt:lpstr>Valsts policijas īstenotie pasākumi  akcīzes nelegālā tirgus un  nelegālās ražošanas novēršanā</vt:lpstr>
      <vt:lpstr>Valsts policijā reģistrētie noziedzīgie nodarījumi un uzsāktie kriminālprocesi nelegālas akcīzes preču aprites jomā </vt:lpstr>
      <vt:lpstr>Valsts policijas darba rezultāti saistībā ar nelegālu cigarešu apriti</vt:lpstr>
      <vt:lpstr> Populārākie izņemto nelegālo cigarešu zīmoli</vt:lpstr>
      <vt:lpstr>NielsenIQ pētījums</vt:lpstr>
      <vt:lpstr> Valsts policijas darba rezultāti saistībā ar nelegālu tabakas apriti</vt:lpstr>
      <vt:lpstr>Valsts policijas darba rezultāti saistībā ar nelegālu alkohola apriti</vt:lpstr>
      <vt:lpstr>Apzināto (aktīvo) “točku” skaits</vt:lpstr>
      <vt:lpstr>Valsts policijas darba rezultāti saistībā ar nelegālu naftas produktu apriti</vt:lpstr>
      <vt:lpstr>Atklātas nelegālās cigarešu un alkohola ražotnes un nelegālās degvielas uzpildes stacijas</vt:lpstr>
      <vt:lpstr>2 legālās alkohola ražotnēs tika ražots nelegāls alkohols</vt:lpstr>
      <vt:lpstr> Tendences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Mediju Tilts</cp:lastModifiedBy>
  <cp:revision>134</cp:revision>
  <cp:lastPrinted>2023-06-27T08:13:41Z</cp:lastPrinted>
  <dcterms:created xsi:type="dcterms:W3CDTF">2014-11-20T14:46:47Z</dcterms:created>
  <dcterms:modified xsi:type="dcterms:W3CDTF">2023-06-27T10:44:16Z</dcterms:modified>
</cp:coreProperties>
</file>